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72" r:id="rId8"/>
    <p:sldId id="261" r:id="rId9"/>
    <p:sldId id="262" r:id="rId10"/>
    <p:sldId id="263" r:id="rId11"/>
    <p:sldId id="264" r:id="rId12"/>
    <p:sldId id="269" r:id="rId13"/>
    <p:sldId id="270" r:id="rId1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www.e-sfera.hr/dodatni-digitalni-sadrzaji/6007e9f7-074c-4f62-8a79-5349c3423ba6/assets/interactivity/kviz_a/index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hyperlink" Target="https://www.e-sfera.hr/dodatni-digitalni-sadrzaji/6007e9f7-074c-4f62-8a79-5349c3423ba6/assets/interactivity/kviz_b_5/index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e-sfera.hr/dodatni-digitalni-sadrzaji/6007e9f7-074c-4f62-8a79-5349c3423ba6/assets/video/nc1_t05_magnetska_levitacija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6007e9f7-074c-4f62-8a79-5349c3423ba6/assets/video/nc1_t05_koje_tvari_privlaci_magnet_1.mp4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hyperlink" Target="https://www.e-sfera.hr/dodatni-digitalni-sadrzaji/6007e9f7-074c-4f62-8a79-5349c3423ba6/assets/video/nc1_t05_smjer_djelovanja_magnetne_sile_pomocu_ovjesenog_magneta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e-sfera.hr/dodatni-digitalni-sadrzaji/6007e9f7-074c-4f62-8a79-5349c3423ba6/assets/video/nc1_t06_oerstedov_pokus.mp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688403" y="2205467"/>
            <a:ext cx="9144000" cy="1655762"/>
          </a:xfrm>
        </p:spPr>
        <p:txBody>
          <a:bodyPr>
            <a:normAutofit/>
          </a:bodyPr>
          <a:lstStyle/>
          <a:p>
            <a:r>
              <a:rPr lang="hr-HR" sz="4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Magneti i magnetsko djelovanje električne struje </a:t>
            </a:r>
            <a:endParaRPr lang="hr-HR" sz="44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8472196" y="5411755"/>
            <a:ext cx="308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ELEKTRIČNA STRUJA </a:t>
            </a:r>
            <a:endParaRPr lang="hr-HR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0045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14650" y="365125"/>
            <a:ext cx="10139149" cy="1325563"/>
          </a:xfrm>
        </p:spPr>
        <p:txBody>
          <a:bodyPr/>
          <a:lstStyle/>
          <a:p>
            <a:pPr algn="ctr"/>
            <a:r>
              <a:rPr lang="hr-HR" altLang="sr-Latn-RS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Elektromagnet</a:t>
            </a:r>
            <a:r>
              <a:rPr lang="hr-HR" altLang="sr-Latn-R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ef" panose="00000500000000000000" pitchFamily="2" charset="-79"/>
                <a:cs typeface="Alef" panose="00000500000000000000" pitchFamily="2" charset="-79"/>
              </a:rPr>
              <a:t> </a:t>
            </a:r>
            <a:endParaRPr lang="hr-H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5" name="Picture 2" descr="D:\Sandra - školska ppt\FIZIKA8_U\8_I_21.t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195" y="3747013"/>
            <a:ext cx="5943887" cy="2032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1097902" y="1629921"/>
            <a:ext cx="10371095" cy="1493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sz="3200" dirty="0" smtClean="0"/>
              <a:t>Elektromagnet – zavojnica sa željeznom jezgrom. </a:t>
            </a:r>
          </a:p>
          <a:p>
            <a:pPr>
              <a:lnSpc>
                <a:spcPct val="150000"/>
              </a:lnSpc>
            </a:pPr>
            <a:r>
              <a:rPr lang="hr-HR" sz="3200" dirty="0" smtClean="0"/>
              <a:t>Željezna jezgra pojačava magnetsko djelovanje struje </a:t>
            </a:r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8046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00125" y="759749"/>
            <a:ext cx="7832152" cy="858449"/>
          </a:xfrm>
        </p:spPr>
        <p:txBody>
          <a:bodyPr>
            <a:normAutofit/>
          </a:bodyPr>
          <a:lstStyle/>
          <a:p>
            <a:pPr algn="ctr"/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Primjena elektromagneta </a:t>
            </a:r>
            <a:endParaRPr lang="hr-HR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8492" y="2474822"/>
            <a:ext cx="2727311" cy="1782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 descr="https://www.e-sfera.hr/dodatni-digitalni-sadrzaji/6007e9f7-074c-4f62-8a79-5349c3423ba6/assets/image/8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43" y="1753684"/>
            <a:ext cx="2247847" cy="2582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3588752" y="4257700"/>
            <a:ext cx="2356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Mjerni instrumenti </a:t>
            </a:r>
            <a:endParaRPr lang="hr-HR" dirty="0"/>
          </a:p>
        </p:txBody>
      </p:sp>
      <p:sp>
        <p:nvSpPr>
          <p:cNvPr id="11" name="TekstniOkvir 10"/>
          <p:cNvSpPr txBox="1"/>
          <p:nvPr/>
        </p:nvSpPr>
        <p:spPr>
          <a:xfrm>
            <a:off x="639918" y="4257700"/>
            <a:ext cx="2356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Mikrofon  i slušalice </a:t>
            </a:r>
            <a:endParaRPr lang="hr-HR" dirty="0"/>
          </a:p>
        </p:txBody>
      </p:sp>
      <p:sp>
        <p:nvSpPr>
          <p:cNvPr id="12" name="TekstniOkvir 11"/>
          <p:cNvSpPr txBox="1"/>
          <p:nvPr/>
        </p:nvSpPr>
        <p:spPr>
          <a:xfrm>
            <a:off x="9223978" y="4335820"/>
            <a:ext cx="2356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Dizalice  </a:t>
            </a:r>
            <a:endParaRPr lang="hr-HR" dirty="0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39919" y="2474822"/>
            <a:ext cx="2466695" cy="1631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 descr="zvon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256" y="2052064"/>
            <a:ext cx="2205636" cy="220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223256" y="4257700"/>
            <a:ext cx="250440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hr-HR" dirty="0"/>
              <a:t>Kućno </a:t>
            </a:r>
            <a:r>
              <a:rPr lang="hr-HR" dirty="0" smtClean="0"/>
              <a:t>elektromagnetsko</a:t>
            </a:r>
          </a:p>
          <a:p>
            <a:pPr algn="ctr"/>
            <a:r>
              <a:rPr lang="hr-HR" dirty="0" smtClean="0"/>
              <a:t> </a:t>
            </a:r>
            <a:r>
              <a:rPr lang="hr-HR" dirty="0"/>
              <a:t>zvono</a:t>
            </a:r>
          </a:p>
        </p:txBody>
      </p:sp>
    </p:spTree>
    <p:extLst>
      <p:ext uri="{BB962C8B-B14F-4D97-AF65-F5344CB8AC3E}">
        <p14:creationId xmlns:p14="http://schemas.microsoft.com/office/powerpoint/2010/main" val="260512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263203" y="703798"/>
            <a:ext cx="11558516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sz="40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10" name="Rezervirano mjesto sadržaja 9"/>
          <p:cNvSpPr>
            <a:spLocks noGrp="1"/>
          </p:cNvSpPr>
          <p:nvPr>
            <p:ph idx="1"/>
          </p:nvPr>
        </p:nvSpPr>
        <p:spPr>
          <a:xfrm>
            <a:off x="1263203" y="1618198"/>
            <a:ext cx="10515600" cy="4351338"/>
          </a:xfrm>
        </p:spPr>
        <p:txBody>
          <a:bodyPr>
            <a:noAutofit/>
          </a:bodyPr>
          <a:lstStyle/>
          <a:p>
            <a:pPr marL="514350" lvl="0" indent="-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Između </a:t>
            </a: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kojih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 se </a:t>
            </a: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polova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magneta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javlja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privlačna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magnetska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sila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, a </a:t>
            </a: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između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kojih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odbojna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?</a:t>
            </a:r>
          </a:p>
          <a:p>
            <a:pPr marL="514350" lvl="0" indent="-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Kako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>
                <a:solidFill>
                  <a:prstClr val="black"/>
                </a:solidFill>
                <a:cs typeface="Arial" charset="0"/>
              </a:rPr>
              <a:t>se </a:t>
            </a:r>
            <a:r>
              <a:rPr lang="en-US" sz="3200" dirty="0" err="1">
                <a:solidFill>
                  <a:prstClr val="black"/>
                </a:solidFill>
                <a:cs typeface="Arial" charset="0"/>
              </a:rPr>
              <a:t>ponaša</a:t>
            </a:r>
            <a:r>
              <a:rPr lang="en-US" sz="32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 err="1">
                <a:solidFill>
                  <a:prstClr val="black"/>
                </a:solidFill>
                <a:cs typeface="Arial" charset="0"/>
              </a:rPr>
              <a:t>kompas</a:t>
            </a:r>
            <a:r>
              <a:rPr lang="en-US" sz="3200" dirty="0">
                <a:solidFill>
                  <a:prstClr val="black"/>
                </a:solidFill>
                <a:cs typeface="Arial" charset="0"/>
              </a:rPr>
              <a:t> u </a:t>
            </a:r>
            <a:r>
              <a:rPr lang="en-US" sz="3200" dirty="0" err="1">
                <a:solidFill>
                  <a:prstClr val="black"/>
                </a:solidFill>
                <a:cs typeface="Arial" charset="0"/>
              </a:rPr>
              <a:t>blizini</a:t>
            </a:r>
            <a:r>
              <a:rPr lang="en-US" sz="32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 err="1">
                <a:solidFill>
                  <a:prstClr val="black"/>
                </a:solidFill>
                <a:cs typeface="Arial" charset="0"/>
              </a:rPr>
              <a:t>žice</a:t>
            </a:r>
            <a:r>
              <a:rPr lang="en-US" sz="32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 err="1">
                <a:solidFill>
                  <a:prstClr val="black"/>
                </a:solidFill>
                <a:cs typeface="Arial" charset="0"/>
              </a:rPr>
              <a:t>kojom</a:t>
            </a:r>
            <a:r>
              <a:rPr lang="en-US" sz="32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 err="1">
                <a:solidFill>
                  <a:prstClr val="black"/>
                </a:solidFill>
                <a:cs typeface="Arial" charset="0"/>
              </a:rPr>
              <a:t>teče</a:t>
            </a:r>
            <a:r>
              <a:rPr lang="en-US" sz="32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 err="1">
                <a:solidFill>
                  <a:prstClr val="black"/>
                </a:solidFill>
                <a:cs typeface="Arial" charset="0"/>
              </a:rPr>
              <a:t>struja</a:t>
            </a:r>
            <a:r>
              <a:rPr lang="en-US" sz="3200" dirty="0">
                <a:solidFill>
                  <a:prstClr val="black"/>
                </a:solidFill>
                <a:cs typeface="Arial" charset="0"/>
              </a:rPr>
              <a:t>?</a:t>
            </a:r>
          </a:p>
          <a:p>
            <a:pPr marL="514350" lvl="0" indent="-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Što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 je </a:t>
            </a: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sve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potrebno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 da bi se </a:t>
            </a: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načinio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elektromagnet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?</a:t>
            </a:r>
          </a:p>
          <a:p>
            <a:pPr marL="514350" lvl="0" indent="-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Koje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su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prednosti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elektromagneta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nad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običnim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Arial" charset="0"/>
              </a:rPr>
              <a:t>magnetima</a:t>
            </a:r>
            <a:r>
              <a:rPr lang="en-US" sz="3200" dirty="0" smtClean="0">
                <a:solidFill>
                  <a:prstClr val="black"/>
                </a:solidFill>
                <a:cs typeface="Arial" charset="0"/>
              </a:rPr>
              <a:t>?</a:t>
            </a:r>
            <a:endParaRPr lang="hr-HR" sz="3200" dirty="0" smtClean="0">
              <a:solidFill>
                <a:prstClr val="black"/>
              </a:solidFill>
              <a:cs typeface="Arial" charset="0"/>
            </a:endParaRPr>
          </a:p>
          <a:p>
            <a:endParaRPr lang="hr-HR" sz="3200" dirty="0"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82351" y="1040836"/>
            <a:ext cx="10515600" cy="1154723"/>
          </a:xfrm>
        </p:spPr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Klikom na sličicu pristupi kvizu kojim ćeš provjeriti znanje.</a:t>
            </a:r>
          </a:p>
          <a:p>
            <a:endParaRPr lang="hr-HR" dirty="0"/>
          </a:p>
        </p:txBody>
      </p:sp>
      <p:sp>
        <p:nvSpPr>
          <p:cNvPr id="4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7173" name="Picture 5" descr="List, Icon, Symbol, Paper, Sign, Fla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868" y="2344863"/>
            <a:ext cx="323850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3148488" y="2910226"/>
            <a:ext cx="1277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rgbClr val="000099"/>
                </a:solidFill>
                <a:latin typeface="Consolas" pitchFamily="49" charset="0"/>
                <a:cs typeface="Consolas" pitchFamily="49" charset="0"/>
              </a:rPr>
              <a:t>Kviz A </a:t>
            </a:r>
            <a:endParaRPr lang="hr-HR" b="1" dirty="0">
              <a:solidFill>
                <a:srgbClr val="000099"/>
              </a:solidFill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7174" name="Picture 6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590" y="2344863"/>
            <a:ext cx="3292319" cy="323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kstniOkvir 9"/>
          <p:cNvSpPr txBox="1"/>
          <p:nvPr/>
        </p:nvSpPr>
        <p:spPr>
          <a:xfrm>
            <a:off x="7239842" y="2921949"/>
            <a:ext cx="1277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rgbClr val="000099"/>
                </a:solidFill>
                <a:latin typeface="Consolas" pitchFamily="49" charset="0"/>
                <a:cs typeface="Consolas" pitchFamily="49" charset="0"/>
              </a:rPr>
              <a:t>Kviz B </a:t>
            </a:r>
            <a:endParaRPr lang="hr-HR" b="1" dirty="0">
              <a:solidFill>
                <a:srgbClr val="000099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Obični oblačić 10"/>
          <p:cNvSpPr/>
          <p:nvPr/>
        </p:nvSpPr>
        <p:spPr>
          <a:xfrm>
            <a:off x="10494329" y="510707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Akcijski gumb: Pomoć 11">
            <a:hlinkClick r:id="" action="ppaction://noaction" highlightClick="1"/>
          </p:cNvPr>
          <p:cNvSpPr/>
          <p:nvPr/>
        </p:nvSpPr>
        <p:spPr>
          <a:xfrm>
            <a:off x="10791792" y="726871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82904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82351" y="1262147"/>
            <a:ext cx="10816572" cy="344814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hr-HR" dirty="0" smtClean="0"/>
              <a:t>Jeste li držali </a:t>
            </a:r>
            <a:r>
              <a:rPr lang="hr-HR" b="1" dirty="0" smtClean="0">
                <a:solidFill>
                  <a:srgbClr val="000099"/>
                </a:solidFill>
              </a:rPr>
              <a:t>magnet</a:t>
            </a:r>
            <a:r>
              <a:rPr lang="hr-HR" dirty="0" smtClean="0"/>
              <a:t> u ruci? </a:t>
            </a:r>
            <a:r>
              <a:rPr lang="hr-HR" dirty="0"/>
              <a:t> 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hr-HR" dirty="0" smtClean="0"/>
              <a:t>Što  </a:t>
            </a:r>
            <a:r>
              <a:rPr lang="hr-HR" dirty="0"/>
              <a:t>znate o njima? Gdje ih sve koristimo?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hr-HR" dirty="0"/>
              <a:t>Što će oni privući, a što odbiti? </a:t>
            </a:r>
            <a:r>
              <a:rPr lang="hr-HR" dirty="0" smtClean="0"/>
              <a:t>Što </a:t>
            </a:r>
            <a:r>
              <a:rPr lang="hr-HR" dirty="0"/>
              <a:t>sve mogu? </a:t>
            </a:r>
            <a:endParaRPr lang="hr-HR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hr-HR" dirty="0" smtClean="0"/>
              <a:t>Mogu </a:t>
            </a:r>
            <a:r>
              <a:rPr lang="hr-HR" dirty="0"/>
              <a:t>li i lebdjeti? </a:t>
            </a:r>
          </a:p>
          <a:p>
            <a:pPr marL="0" indent="0">
              <a:lnSpc>
                <a:spcPct val="170000"/>
              </a:lnSpc>
              <a:buSzPct val="81000"/>
              <a:buNone/>
            </a:pPr>
            <a:endParaRPr lang="hr-HR" altLang="sr-Latn-RS" dirty="0" smtClean="0"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1026" name="Picture 2" descr="C:\Users\Hp\Downloads\clapperboard-311792_1280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3772" y="4351236"/>
            <a:ext cx="1025151" cy="109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niOkvir 6"/>
          <p:cNvSpPr txBox="1"/>
          <p:nvPr/>
        </p:nvSpPr>
        <p:spPr>
          <a:xfrm>
            <a:off x="10873773" y="5604044"/>
            <a:ext cx="1266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Pogledajte video </a:t>
            </a:r>
          </a:p>
        </p:txBody>
      </p:sp>
      <p:pic>
        <p:nvPicPr>
          <p:cNvPr id="1027" name="Picture 3" descr="C:\Users\Hp\AppData\Local\Microsoft\Windows\Temporary Internet Files\Content.IE5\HH4HJNI4\horseshoe_magnet_and_iron_filings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4490" y="1358029"/>
            <a:ext cx="1489283" cy="143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62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82351" y="1071694"/>
            <a:ext cx="10672663" cy="546504"/>
          </a:xfrm>
        </p:spPr>
        <p:txBody>
          <a:bodyPr>
            <a:noAutofit/>
          </a:bodyPr>
          <a:lstStyle/>
          <a:p>
            <a:r>
              <a:rPr lang="hr-HR" sz="2400" dirty="0" smtClean="0">
                <a:latin typeface="Alef" panose="00000500000000000000" pitchFamily="2" charset="-79"/>
                <a:cs typeface="Alef" panose="00000500000000000000" pitchFamily="2" charset="-79"/>
              </a:rPr>
              <a:t/>
            </a:r>
            <a:br>
              <a:rPr lang="hr-HR" sz="2400" dirty="0" smtClean="0">
                <a:latin typeface="Alef" panose="00000500000000000000" pitchFamily="2" charset="-79"/>
                <a:cs typeface="Alef" panose="00000500000000000000" pitchFamily="2" charset="-79"/>
              </a:rPr>
            </a:br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Magneti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2866627" y="3754815"/>
            <a:ext cx="5688013" cy="2419350"/>
            <a:chOff x="1142976" y="3429000"/>
            <a:chExt cx="6988637" cy="2983200"/>
          </a:xfrm>
        </p:grpSpPr>
        <p:pic>
          <p:nvPicPr>
            <p:cNvPr id="13" name="Picture 1" descr="D:\Sandra - školska ppt\FIZIKA8_rb\Strana 10 slika 1.t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934"/>
            <a:stretch>
              <a:fillRect/>
            </a:stretch>
          </p:blipFill>
          <p:spPr bwMode="auto">
            <a:xfrm>
              <a:off x="6479052" y="4180446"/>
              <a:ext cx="1652561" cy="2059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" descr="D:\Sandra - školska ppt\FIZIKA8_rb\Strana 10 slika 1.t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10" r="76837"/>
            <a:stretch>
              <a:fillRect/>
            </a:stretch>
          </p:blipFill>
          <p:spPr bwMode="auto">
            <a:xfrm>
              <a:off x="1423822" y="4086515"/>
              <a:ext cx="928694" cy="2325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" name="Group 8"/>
            <p:cNvGrpSpPr>
              <a:grpSpLocks/>
            </p:cNvGrpSpPr>
            <p:nvPr/>
          </p:nvGrpSpPr>
          <p:grpSpPr bwMode="auto">
            <a:xfrm>
              <a:off x="3071802" y="4572008"/>
              <a:ext cx="2428892" cy="397753"/>
              <a:chOff x="4284663" y="2888372"/>
              <a:chExt cx="2089973" cy="397753"/>
            </a:xfrm>
          </p:grpSpPr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4284850" y="2890490"/>
                <a:ext cx="1080846" cy="395411"/>
              </a:xfrm>
              <a:prstGeom prst="flowChartOnlineStorag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000099"/>
                  </a:solidFill>
                  <a:latin typeface="+mn-lt"/>
                </a:endParaRPr>
              </a:p>
            </p:txBody>
          </p:sp>
          <p:sp>
            <p:nvSpPr>
              <p:cNvPr id="18" name="AutoShape 8"/>
              <p:cNvSpPr>
                <a:spLocks noChangeArrowheads="1"/>
              </p:cNvSpPr>
              <p:nvPr/>
            </p:nvSpPr>
            <p:spPr bwMode="auto">
              <a:xfrm rot="5400000">
                <a:off x="5579886" y="2490497"/>
                <a:ext cx="396875" cy="1192625"/>
              </a:xfrm>
              <a:prstGeom prst="can">
                <a:avLst>
                  <a:gd name="adj" fmla="val 80204"/>
                </a:avLst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r-HR">
                  <a:solidFill>
                    <a:srgbClr val="000099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16" name="TextBox 10"/>
            <p:cNvSpPr txBox="1">
              <a:spLocks noChangeArrowheads="1"/>
            </p:cNvSpPr>
            <p:nvPr/>
          </p:nvSpPr>
          <p:spPr bwMode="auto">
            <a:xfrm>
              <a:off x="1142976" y="3429000"/>
              <a:ext cx="6988637" cy="569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hr-HR" sz="2400" i="1" dirty="0"/>
                <a:t>Pločice                    Štapa                      Potkove</a:t>
              </a:r>
              <a:endParaRPr lang="en-US" sz="2400" i="1" dirty="0"/>
            </a:p>
          </p:txBody>
        </p:sp>
      </p:grpSp>
      <p:sp>
        <p:nvSpPr>
          <p:cNvPr id="19" name="Rezervirano mjesto sadržaja 18"/>
          <p:cNvSpPr>
            <a:spLocks noGrp="1"/>
          </p:cNvSpPr>
          <p:nvPr>
            <p:ph idx="1"/>
          </p:nvPr>
        </p:nvSpPr>
        <p:spPr>
          <a:xfrm>
            <a:off x="1082351" y="1817077"/>
            <a:ext cx="9247175" cy="17936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3200" dirty="0" smtClean="0"/>
              <a:t>Trajni magnet – ima nepromjenjiva magnetska svojstva</a:t>
            </a:r>
          </a:p>
          <a:p>
            <a:endParaRPr lang="hr-HR" dirty="0" smtClean="0"/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                  </a:t>
            </a:r>
            <a:r>
              <a:rPr lang="hr-HR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Magneti  obično imaju oblik:</a:t>
            </a:r>
            <a:endParaRPr lang="hr-HR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882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66800" y="857496"/>
            <a:ext cx="10046677" cy="1065089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Pokus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Zvijezda s 5 krakova 10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937846" y="1852247"/>
            <a:ext cx="9343292" cy="2970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sz="3200" dirty="0" smtClean="0"/>
              <a:t>Magnet u obliku štapa cijelom njegovom duljinom   posipajte željeznom piljevinom. </a:t>
            </a:r>
          </a:p>
          <a:p>
            <a:pPr>
              <a:lnSpc>
                <a:spcPct val="150000"/>
              </a:lnSpc>
            </a:pPr>
            <a:r>
              <a:rPr lang="hr-HR" sz="3200" dirty="0" smtClean="0"/>
              <a:t>Kako se rasporedila željezna piljevina? </a:t>
            </a:r>
          </a:p>
          <a:p>
            <a:pPr>
              <a:lnSpc>
                <a:spcPct val="150000"/>
              </a:lnSpc>
            </a:pPr>
            <a:r>
              <a:rPr lang="hr-HR" sz="3200" dirty="0" smtClean="0"/>
              <a:t>Gdje je djelovanje magneta najjače? </a:t>
            </a:r>
            <a:endParaRPr lang="hr-HR" sz="32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9403" y="3200400"/>
            <a:ext cx="2883532" cy="1410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115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82351" y="1762331"/>
            <a:ext cx="10818497" cy="20912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3200" dirty="0" smtClean="0"/>
              <a:t>Magnet ima dva magnetska pola: </a:t>
            </a:r>
          </a:p>
          <a:p>
            <a:pPr>
              <a:buFont typeface="Wingdings" pitchFamily="2" charset="2"/>
              <a:buChar char="§"/>
            </a:pPr>
            <a:r>
              <a:rPr lang="hr-HR" sz="3200" dirty="0" smtClean="0"/>
              <a:t>Sjeverni magnetski pol – N ( engl. North – sjever) </a:t>
            </a:r>
          </a:p>
          <a:p>
            <a:pPr>
              <a:buFont typeface="Wingdings" pitchFamily="2" charset="2"/>
              <a:buChar char="§"/>
            </a:pPr>
            <a:r>
              <a:rPr lang="hr-HR" sz="3200" dirty="0" smtClean="0"/>
              <a:t>Južni magnetski pol – </a:t>
            </a:r>
            <a:r>
              <a:rPr lang="hr-HR" sz="3200" dirty="0"/>
              <a:t>S ( </a:t>
            </a:r>
            <a:r>
              <a:rPr lang="hr-HR" sz="3200" dirty="0" smtClean="0"/>
              <a:t>engl. </a:t>
            </a:r>
            <a:r>
              <a:rPr lang="hr-HR" sz="3200" dirty="0" err="1" smtClean="0"/>
              <a:t>South</a:t>
            </a:r>
            <a:r>
              <a:rPr lang="hr-HR" sz="3200" dirty="0" smtClean="0"/>
              <a:t>  </a:t>
            </a:r>
            <a:r>
              <a:rPr lang="hr-HR" sz="3200" dirty="0"/>
              <a:t>– </a:t>
            </a:r>
            <a:r>
              <a:rPr lang="hr-HR" sz="3200" dirty="0" smtClean="0"/>
              <a:t>jug) </a:t>
            </a:r>
            <a:endParaRPr lang="hr-HR" sz="3200" dirty="0"/>
          </a:p>
          <a:p>
            <a:pPr>
              <a:buFont typeface="Wingdings" pitchFamily="2" charset="2"/>
              <a:buChar char="§"/>
            </a:pPr>
            <a:endParaRPr lang="hr-HR" sz="3200" dirty="0"/>
          </a:p>
        </p:txBody>
      </p:sp>
      <p:sp>
        <p:nvSpPr>
          <p:cNvPr id="5" name="TekstniOkvir 4"/>
          <p:cNvSpPr txBox="1"/>
          <p:nvPr/>
        </p:nvSpPr>
        <p:spPr>
          <a:xfrm>
            <a:off x="5710335" y="38535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r-HR" dirty="0"/>
          </a:p>
        </p:txBody>
      </p:sp>
      <p:sp>
        <p:nvSpPr>
          <p:cNvPr id="11" name="Zvijezda s 5 krakova 10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7" name="Naslov 6"/>
          <p:cNvSpPr>
            <a:spLocks noGrp="1"/>
          </p:cNvSpPr>
          <p:nvPr>
            <p:ph type="title"/>
          </p:nvPr>
        </p:nvSpPr>
        <p:spPr>
          <a:xfrm>
            <a:off x="1146175" y="834048"/>
            <a:ext cx="10207625" cy="936137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Magnetski polovi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pSp>
        <p:nvGrpSpPr>
          <p:cNvPr id="19" name="Group 15"/>
          <p:cNvGrpSpPr>
            <a:grpSpLocks/>
          </p:cNvGrpSpPr>
          <p:nvPr/>
        </p:nvGrpSpPr>
        <p:grpSpPr bwMode="auto">
          <a:xfrm>
            <a:off x="1420699" y="4222875"/>
            <a:ext cx="6970712" cy="1733550"/>
            <a:chOff x="642910" y="1928802"/>
            <a:chExt cx="6970757" cy="1733558"/>
          </a:xfrm>
        </p:grpSpPr>
        <p:pic>
          <p:nvPicPr>
            <p:cNvPr id="20" name="Picture 1" descr="D:\Sandra - školska ppt\FIZIKA8_rb\Strana 10 slika 1.t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934"/>
            <a:stretch>
              <a:fillRect/>
            </a:stretch>
          </p:blipFill>
          <p:spPr bwMode="auto">
            <a:xfrm rot="5400000">
              <a:off x="4981986" y="1661692"/>
              <a:ext cx="1652561" cy="2329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1" descr="D:\Sandra - školska ppt\FIZIKA8_rb\Strana 10 slika 1.t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10" r="76837"/>
            <a:stretch>
              <a:fillRect/>
            </a:stretch>
          </p:blipFill>
          <p:spPr bwMode="auto">
            <a:xfrm rot="5400000">
              <a:off x="1535885" y="1750207"/>
              <a:ext cx="1500198" cy="2286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 Box 22"/>
            <p:cNvSpPr txBox="1">
              <a:spLocks noChangeArrowheads="1"/>
            </p:cNvSpPr>
            <p:nvPr/>
          </p:nvSpPr>
          <p:spPr bwMode="auto">
            <a:xfrm flipH="1">
              <a:off x="3500428" y="2357429"/>
              <a:ext cx="612779" cy="649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r-HR" sz="2800" b="1" kern="0" dirty="0">
                  <a:solidFill>
                    <a:srgbClr val="1F497D">
                      <a:lumMod val="60000"/>
                      <a:lumOff val="40000"/>
                    </a:srgb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cs typeface="Arial" pitchFamily="34" charset="0"/>
                </a:rPr>
                <a:t>S</a:t>
              </a:r>
              <a:endParaRPr kumimoji="0" lang="hr-HR" sz="28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cs typeface="Arial" pitchFamily="34" charset="0"/>
              </a:endParaRPr>
            </a:p>
          </p:txBody>
        </p:sp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 flipH="1">
              <a:off x="7000888" y="1928802"/>
              <a:ext cx="612779" cy="649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r-HR" sz="2800" b="1" kern="0" dirty="0">
                  <a:solidFill>
                    <a:srgbClr val="1F497D">
                      <a:lumMod val="60000"/>
                      <a:lumOff val="40000"/>
                    </a:srgb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cs typeface="Arial" pitchFamily="34" charset="0"/>
                </a:rPr>
                <a:t>S</a:t>
              </a:r>
              <a:endParaRPr kumimoji="0" lang="hr-HR" sz="28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cs typeface="Arial" pitchFamily="34" charset="0"/>
              </a:endParaRPr>
            </a:p>
          </p:txBody>
        </p:sp>
        <p:sp>
          <p:nvSpPr>
            <p:cNvPr id="24" name="Text Box 21"/>
            <p:cNvSpPr txBox="1">
              <a:spLocks noChangeArrowheads="1"/>
            </p:cNvSpPr>
            <p:nvPr/>
          </p:nvSpPr>
          <p:spPr bwMode="auto">
            <a:xfrm>
              <a:off x="7072327" y="3143245"/>
              <a:ext cx="503240" cy="519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r-HR" sz="2800" b="1" kern="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cs typeface="Arial" pitchFamily="34" charset="0"/>
                </a:rPr>
                <a:t>N</a:t>
              </a:r>
              <a:endParaRPr kumimoji="0" lang="hr-HR" sz="2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cs typeface="Arial" pitchFamily="34" charset="0"/>
              </a:endParaRPr>
            </a:p>
          </p:txBody>
        </p:sp>
        <p:sp>
          <p:nvSpPr>
            <p:cNvPr id="25" name="Text Box 21"/>
            <p:cNvSpPr txBox="1">
              <a:spLocks noChangeArrowheads="1"/>
            </p:cNvSpPr>
            <p:nvPr/>
          </p:nvSpPr>
          <p:spPr bwMode="auto">
            <a:xfrm>
              <a:off x="642910" y="2428866"/>
              <a:ext cx="503240" cy="519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r-HR" sz="2800" b="1" kern="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cs typeface="Arial" pitchFamily="34" charset="0"/>
                </a:rPr>
                <a:t>N</a:t>
              </a:r>
              <a:endParaRPr kumimoji="0" lang="hr-HR" sz="2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51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39287" y="1114171"/>
            <a:ext cx="10374047" cy="914575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Koje predmete privlači magnet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787" y="1002980"/>
            <a:ext cx="1953771" cy="392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Users\Hp\Downloads\clapperboard-311792_1280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1035" y="4288868"/>
            <a:ext cx="1200999" cy="127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niOkvir 7"/>
          <p:cNvSpPr txBox="1"/>
          <p:nvPr/>
        </p:nvSpPr>
        <p:spPr>
          <a:xfrm>
            <a:off x="10651035" y="5604457"/>
            <a:ext cx="1266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Pogledajte video </a:t>
            </a:r>
          </a:p>
        </p:txBody>
      </p:sp>
      <p:sp>
        <p:nvSpPr>
          <p:cNvPr id="7" name="TekstniOkvir 6"/>
          <p:cNvSpPr txBox="1"/>
          <p:nvPr/>
        </p:nvSpPr>
        <p:spPr>
          <a:xfrm>
            <a:off x="968946" y="1958481"/>
            <a:ext cx="680345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/>
              <a:t>Privlači li magnet sve predmete?</a:t>
            </a:r>
          </a:p>
          <a:p>
            <a:r>
              <a:rPr lang="hr-HR" sz="3200" dirty="0" smtClean="0"/>
              <a:t> </a:t>
            </a:r>
          </a:p>
          <a:p>
            <a:r>
              <a:rPr lang="hr-HR" sz="3200" dirty="0" smtClean="0"/>
              <a:t>Odgovor na to pitanje dobit ćete ako pogledate video! </a:t>
            </a:r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382290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7653" y="441929"/>
            <a:ext cx="10745108" cy="2344615"/>
          </a:xfrm>
        </p:spPr>
        <p:txBody>
          <a:bodyPr>
            <a:normAutofit/>
          </a:bodyPr>
          <a:lstStyle/>
          <a:p>
            <a:pPr algn="ctr"/>
            <a:r>
              <a:rPr lang="hr-HR" sz="3600" dirty="0" smtClean="0">
                <a:latin typeface="+mn-lt"/>
              </a:rPr>
              <a:t>Magneti privlače predmete načinjene od željeza, </a:t>
            </a:r>
            <a:br>
              <a:rPr lang="hr-HR" sz="3600" dirty="0" smtClean="0">
                <a:latin typeface="+mn-lt"/>
              </a:rPr>
            </a:br>
            <a:r>
              <a:rPr lang="hr-HR" sz="3600" dirty="0" smtClean="0">
                <a:latin typeface="+mn-lt"/>
              </a:rPr>
              <a:t>čelika, nikla i kobalta. </a:t>
            </a:r>
            <a:endParaRPr lang="hr-HR" sz="3600" dirty="0">
              <a:latin typeface="+mn-lt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170" y="2832642"/>
            <a:ext cx="1466643" cy="2947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521" y="3063406"/>
            <a:ext cx="3669323" cy="2485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2391504" y="5825798"/>
            <a:ext cx="3505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Magnet privlači željeznu piljevinu.</a:t>
            </a:r>
            <a:endParaRPr lang="hr-HR" dirty="0"/>
          </a:p>
        </p:txBody>
      </p:sp>
      <p:sp>
        <p:nvSpPr>
          <p:cNvPr id="7" name="TekstniOkvir 6"/>
          <p:cNvSpPr txBox="1"/>
          <p:nvPr/>
        </p:nvSpPr>
        <p:spPr>
          <a:xfrm>
            <a:off x="7561383" y="5825798"/>
            <a:ext cx="249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Magnet privlači čavle.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6561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82351" y="955342"/>
            <a:ext cx="10965209" cy="662856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Magnetska sila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9" name="Picture 8" descr="7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810" y="3514110"/>
            <a:ext cx="2577282" cy="1981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294" y="3514110"/>
            <a:ext cx="2455986" cy="2021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Hp\Downloads\clapperboard-311792_1280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1035" y="4524745"/>
            <a:ext cx="1013428" cy="1080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kstniOkvir 11"/>
          <p:cNvSpPr txBox="1"/>
          <p:nvPr/>
        </p:nvSpPr>
        <p:spPr>
          <a:xfrm>
            <a:off x="10651035" y="5604457"/>
            <a:ext cx="1266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Pogledajte video </a:t>
            </a:r>
          </a:p>
        </p:txBody>
      </p:sp>
      <p:sp>
        <p:nvSpPr>
          <p:cNvPr id="13" name="TekstniOkvir 12"/>
          <p:cNvSpPr txBox="1"/>
          <p:nvPr/>
        </p:nvSpPr>
        <p:spPr>
          <a:xfrm>
            <a:off x="451338" y="1727233"/>
            <a:ext cx="110783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dirty="0" smtClean="0"/>
              <a:t>Magneti djeluju magnetskom silom koja može biti </a:t>
            </a:r>
          </a:p>
          <a:p>
            <a:pPr algn="ctr"/>
            <a:r>
              <a:rPr lang="hr-HR" sz="3200" dirty="0" smtClean="0">
                <a:solidFill>
                  <a:srgbClr val="000099"/>
                </a:solidFill>
              </a:rPr>
              <a:t>privlačna</a:t>
            </a:r>
            <a:r>
              <a:rPr lang="hr-HR" sz="3200" dirty="0" smtClean="0"/>
              <a:t> ili </a:t>
            </a:r>
            <a:r>
              <a:rPr lang="hr-HR" sz="3200" dirty="0" smtClean="0">
                <a:solidFill>
                  <a:srgbClr val="000099"/>
                </a:solidFill>
              </a:rPr>
              <a:t>odbojna</a:t>
            </a:r>
            <a:r>
              <a:rPr lang="hr-HR" sz="3200" dirty="0" smtClean="0"/>
              <a:t> magnetska sila. </a:t>
            </a:r>
          </a:p>
        </p:txBody>
      </p:sp>
      <p:sp>
        <p:nvSpPr>
          <p:cNvPr id="14" name="TekstniOkvir 13"/>
          <p:cNvSpPr txBox="1"/>
          <p:nvPr/>
        </p:nvSpPr>
        <p:spPr>
          <a:xfrm>
            <a:off x="1359877" y="5604836"/>
            <a:ext cx="3571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Jednaki se magnetski polovi međusobno odbijaju. </a:t>
            </a:r>
            <a:endParaRPr lang="hr-HR" dirty="0"/>
          </a:p>
        </p:txBody>
      </p:sp>
      <p:sp>
        <p:nvSpPr>
          <p:cNvPr id="15" name="TekstniOkvir 14"/>
          <p:cNvSpPr txBox="1"/>
          <p:nvPr/>
        </p:nvSpPr>
        <p:spPr>
          <a:xfrm>
            <a:off x="5990492" y="5604836"/>
            <a:ext cx="3571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Različiti  se magnetski polovi međusobno privlače.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7469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19200" y="703798"/>
            <a:ext cx="10134599" cy="1088537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Magnetsko djelovanje električne struje 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</a:t>
            </a:r>
            <a:r>
              <a:rPr lang="hr-HR" sz="32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Oerstedov</a:t>
            </a:r>
            <a:r>
              <a:rPr lang="hr-HR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pokus </a:t>
            </a:r>
            <a:endParaRPr lang="hr-HR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5890" y="920262"/>
            <a:ext cx="101123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kstniOkvir 6"/>
          <p:cNvSpPr txBox="1"/>
          <p:nvPr/>
        </p:nvSpPr>
        <p:spPr>
          <a:xfrm>
            <a:off x="10720753" y="2112923"/>
            <a:ext cx="1266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Pogledajte video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105" y="2304253"/>
            <a:ext cx="4191000" cy="237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493" y="2409760"/>
            <a:ext cx="2400300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1422320" y="5112014"/>
            <a:ext cx="85695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dirty="0" smtClean="0"/>
              <a:t>Vodič kojim teče struja ponaša se kao magnet čiji polovi ovise o smjeru struje. </a:t>
            </a:r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80922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Prezentacija3</Template>
  <TotalTime>943</TotalTime>
  <Words>288</Words>
  <Application>Microsoft Office PowerPoint</Application>
  <PresentationFormat>Široki zaslon</PresentationFormat>
  <Paragraphs>72</Paragraphs>
  <Slides>13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7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13</vt:i4>
      </vt:variant>
    </vt:vector>
  </HeadingPairs>
  <TitlesOfParts>
    <vt:vector size="21" baseType="lpstr">
      <vt:lpstr>Alef</vt:lpstr>
      <vt:lpstr>Arial</vt:lpstr>
      <vt:lpstr>Calibri</vt:lpstr>
      <vt:lpstr>Calibri Light</vt:lpstr>
      <vt:lpstr>Comic Sans MS</vt:lpstr>
      <vt:lpstr>Consolas</vt:lpstr>
      <vt:lpstr>Wingdings</vt:lpstr>
      <vt:lpstr>Tema sustava Office</vt:lpstr>
      <vt:lpstr>PowerPoint prezentacija</vt:lpstr>
      <vt:lpstr>PowerPoint prezentacija</vt:lpstr>
      <vt:lpstr> Magneti </vt:lpstr>
      <vt:lpstr>Pokus </vt:lpstr>
      <vt:lpstr>Magnetski polovi </vt:lpstr>
      <vt:lpstr>Koje predmete privlači magnet </vt:lpstr>
      <vt:lpstr>Magneti privlače predmete načinjene od željeza,  čelika, nikla i kobalta. </vt:lpstr>
      <vt:lpstr>Magnetska sila </vt:lpstr>
      <vt:lpstr>Magnetsko djelovanje električne struje  </vt:lpstr>
      <vt:lpstr>Elektromagnet </vt:lpstr>
      <vt:lpstr>Primjena elektromagneta </vt:lpstr>
      <vt:lpstr>PowerPoint prezentacija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Korisnik</dc:creator>
  <cp:lastModifiedBy>Hp</cp:lastModifiedBy>
  <cp:revision>36</cp:revision>
  <dcterms:created xsi:type="dcterms:W3CDTF">2020-09-12T17:39:48Z</dcterms:created>
  <dcterms:modified xsi:type="dcterms:W3CDTF">2020-09-27T12:24:23Z</dcterms:modified>
</cp:coreProperties>
</file>